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Fugaz One"/>
      <p:regular r:id="rId19"/>
    </p:embeddedFont>
    <p:embeddedFont>
      <p:font typeface="Ultra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ltr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ugaz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TrNg5-Wycyr_TbPgRp2C6o9XAZ29CayJKQx2Sf0XThQ/edit?usp=sharing" TargetMode="External"/><Relationship Id="rId3" Type="http://schemas.openxmlformats.org/officeDocument/2006/relationships/hyperlink" Target="https://docs.google.com/document/d/13dBSRTVhjPX5zL0NQUL7BQS81Dn2j3LPXn2YwIkfP7U/edit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YV6E5-XTO9XoazfvM-L6ea1_efUnea9ETzXVGG8BM4A/edit?usp=sharing" TargetMode="External"/><Relationship Id="rId3" Type="http://schemas.openxmlformats.org/officeDocument/2006/relationships/hyperlink" Target="https://docs.google.com/spreadsheets/d/1jLGXoGsYhfA5fl4HDejXRpbE1iFd0kxaf_P5jYEJhDw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21e53de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21e53de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93b8582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f93b8582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Rubric and instructions link also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Exemplar essay plan also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f93b8582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f93b8582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c4272f1c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c4272f1c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c4272f1c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c4272f1c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Now 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ubmit your copy of the essay plan...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93b8582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93b8582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More ambitious students may wish to do a title that links to a BQ that you haven’t already done.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Less ambitious students will probably want to stick with one that links to BQs 1, 2, and 3.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64216c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f64216c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Optional slide - if you are offering drop-in clinics (either online or in-person).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93b8582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93b8582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Add a document to Google Classroom for students to post their comments. Respond as quickly as you can to ensure they know where they’re going from the start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Here is a sample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TOK essay plan FAQs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created from a doc of this kind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BQ3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ee6c6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d1ee6c6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BQ3,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 1">
  <p:cSld name="AUTOLAYOUT_31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9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12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21825" y="2506879"/>
            <a:ext cx="2651400" cy="193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122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123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rgbClr val="424E56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24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125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docs.google.com/document/d/1TrNg5-Wycyr_TbPgRp2C6o9XAZ29CayJKQx2Sf0XThQ/edit?usp=sharing" TargetMode="External"/><Relationship Id="rId5" Type="http://schemas.openxmlformats.org/officeDocument/2006/relationships/hyperlink" Target="https://docs.google.com/document/d/13dBSRTVhjPX5zL0NQUL7BQS81Dn2j3LPXn2YwIkfP7U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docs.google.com/document/d/13dBSRTVhjPX5zL0NQUL7BQS81Dn2j3LPXn2YwIkfP7U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5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>
            <p:ph type="ctrTitle"/>
          </p:nvPr>
        </p:nvSpPr>
        <p:spPr>
          <a:xfrm>
            <a:off x="952075" y="1396250"/>
            <a:ext cx="7268100" cy="20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WRITING THE TOK ESSAY PLAN</a:t>
            </a:r>
            <a:endParaRPr sz="6800">
              <a:solidFill>
                <a:schemeClr val="lt1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06" name="Google Shape;106;p22"/>
          <p:cNvSpPr txBox="1"/>
          <p:nvPr>
            <p:ph idx="1" type="subTitle"/>
          </p:nvPr>
        </p:nvSpPr>
        <p:spPr>
          <a:xfrm>
            <a:off x="952075" y="3842525"/>
            <a:ext cx="7268100" cy="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understand how to write my TOK essay plan, and how it will be assessed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BQ3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Spin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4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 amt="60000"/>
          </a:blip>
          <a:srcRect b="1209" l="0" r="0" t="1209"/>
          <a:stretch/>
        </p:blipFill>
        <p:spPr>
          <a:xfrm>
            <a:off x="0" y="0"/>
            <a:ext cx="35125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307825"/>
            <a:ext cx="300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Ultra"/>
                <a:ea typeface="Ultra"/>
                <a:cs typeface="Ultra"/>
                <a:sym typeface="Ultra"/>
              </a:rPr>
              <a:t>Starter</a:t>
            </a:r>
            <a:endParaRPr sz="4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011825" y="600150"/>
            <a:ext cx="4850400" cy="40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Make sure you have found the two key documents on Google Classroom for understanding the TOK essay plan: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Rubric and Instructions doc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The exemplar TOK essay plan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20212" l="0" r="0" t="20218"/>
          <a:stretch/>
        </p:blipFill>
        <p:spPr>
          <a:xfrm>
            <a:off x="3389000" y="0"/>
            <a:ext cx="57549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Step 1: breaking the ice</a:t>
            </a:r>
            <a:endParaRPr b="0" sz="33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21825" y="2506879"/>
            <a:ext cx="2651400" cy="19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Read through the rubric &amp; instructions. 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Don’t follow any of the links yet.</a:t>
            </a:r>
            <a:endParaRPr sz="2100">
              <a:solidFill>
                <a:schemeClr val="dk2"/>
              </a:solidFill>
            </a:endParaRPr>
          </a:p>
        </p:txBody>
      </p:sp>
      <p:cxnSp>
        <p:nvCxnSpPr>
          <p:cNvPr id="123" name="Google Shape;123;p24"/>
          <p:cNvCxnSpPr/>
          <p:nvPr/>
        </p:nvCxnSpPr>
        <p:spPr>
          <a:xfrm>
            <a:off x="3389100" y="-2"/>
            <a:ext cx="300" cy="5143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 amt="60000"/>
          </a:blip>
          <a:srcRect b="6201" l="0" r="0" t="6210"/>
          <a:stretch/>
        </p:blipFill>
        <p:spPr>
          <a:xfrm>
            <a:off x="0" y="0"/>
            <a:ext cx="351259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307825"/>
            <a:ext cx="29163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200">
                <a:latin typeface="Ultra"/>
                <a:ea typeface="Ultra"/>
                <a:cs typeface="Ultra"/>
                <a:sym typeface="Ultra"/>
              </a:rPr>
              <a:t>Step 2: the big picture</a:t>
            </a:r>
            <a:endParaRPr b="0" sz="42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a copy of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exemplar TOK essay plan</a:t>
            </a:r>
            <a:r>
              <a:rPr lang="en-GB"/>
              <a:t> document.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Highlight the following sections: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Discussion 1 (argument &amp; counter-argument)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Discussion 2 (argument &amp; counter-argument)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Challenge to the question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Conclusion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37654" l="0" r="0" t="37652"/>
          <a:stretch/>
        </p:blipFill>
        <p:spPr>
          <a:xfrm>
            <a:off x="0" y="0"/>
            <a:ext cx="9144003" cy="2209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540450"/>
            <a:ext cx="27786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Step 3: Close reading</a:t>
            </a:r>
            <a:endParaRPr b="0" sz="3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238500" y="2540450"/>
            <a:ext cx="55860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Now locate and label the following elements of the essay plan: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‘hook’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Key words that have been explained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areas of knowledge identified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Outline of the arguments and counter-arguments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Key thinkers mentioned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Real-life situations used to justify points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answer to the question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10504" l="0" r="0" t="10512"/>
          <a:stretch/>
        </p:blipFill>
        <p:spPr>
          <a:xfrm>
            <a:off x="5442850" y="308100"/>
            <a:ext cx="3401999" cy="452169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>
            <p:ph type="title"/>
          </p:nvPr>
        </p:nvSpPr>
        <p:spPr>
          <a:xfrm>
            <a:off x="291875" y="406900"/>
            <a:ext cx="4813500" cy="8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Step 4: getting started</a:t>
            </a:r>
            <a:endParaRPr sz="2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291975" y="1513425"/>
            <a:ext cx="48135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Look at the titles, and decide which one you will write. We have linked the titles to the BQs - this may help you decide.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Try to choose one that interests you, and which you feel you can answer without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‘sitting on the fence’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Decide on the two areas of knowledge you will explore in your essay plan.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Look through the key thinkers we have considered so far during the course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Think of any real life situations that might work in your essay plan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-8535" l="-3651" r="-2505" t="-9681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>
            <p:ph type="title"/>
          </p:nvPr>
        </p:nvSpPr>
        <p:spPr>
          <a:xfrm>
            <a:off x="4852825" y="233150"/>
            <a:ext cx="40164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52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Support</a:t>
            </a:r>
            <a:endParaRPr b="0" sz="52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4852900" y="1957925"/>
            <a:ext cx="4016400" cy="27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You will be writing the essay plan on your own.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However, we will offer ‘drop-in clinics’ for you to seek support.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 sz="1800"/>
              <a:t>You can also share your ideas with us as you create them, and we’ll give you feedback.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0" l="17426" r="17426" t="0"/>
          <a:stretch/>
        </p:blipFill>
        <p:spPr>
          <a:xfrm>
            <a:off x="5022750" y="835500"/>
            <a:ext cx="33972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a comment (questions or concerns you may still have, impressions of writing the TOK essay, etc.) to the shared ‘TOK essay plan comments’ doc (on Classroom).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We will </a:t>
            </a:r>
            <a:r>
              <a:rPr lang="en-GB"/>
              <a:t>do our best to r</a:t>
            </a:r>
            <a:r>
              <a:rPr lang="en-GB"/>
              <a:t>esolve </a:t>
            </a:r>
            <a:r>
              <a:rPr lang="en-GB"/>
              <a:t>any problems you have, by adding a response.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3" name="Google Shape;163;p30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